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SemiBold"/>
      <p:regular r:id="rId15"/>
      <p:bold r:id="rId16"/>
      <p:italic r:id="rId17"/>
      <p:boldItalic r:id="rId18"/>
    </p:embeddedFont>
    <p:embeddedFont>
      <p:font typeface="Plus Jakarta Sans"/>
      <p:regular r:id="rId19"/>
      <p:bold r:id="rId20"/>
      <p:italic r:id="rId21"/>
      <p:boldItalic r:id="rId22"/>
    </p:embeddedFont>
    <p:embeddedFont>
      <p:font typeface="Inter"/>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A6AF1C8-2F26-44B1-8A04-78330AC9F10C}">
  <a:tblStyle styleId="{8A6AF1C8-2F26-44B1-8A04-78330AC9F10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D3DF5A8-95CF-45BA-8DF3-690C7955D1CA}"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boldItalic.fntdata"/><Relationship Id="rId25" Type="http://schemas.openxmlformats.org/officeDocument/2006/relationships/font" Target="fonts/Inter-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PlusJakartaSansMedium-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InterSemiBold-regular.fntdata"/><Relationship Id="rId14" Type="http://schemas.openxmlformats.org/officeDocument/2006/relationships/font" Target="fonts/Halant-bold.fntdata"/><Relationship Id="rId17" Type="http://schemas.openxmlformats.org/officeDocument/2006/relationships/font" Target="fonts/InterSemiBold-italic.fntdata"/><Relationship Id="rId16" Type="http://schemas.openxmlformats.org/officeDocument/2006/relationships/font" Target="fonts/InterSemiBold-bold.fntdata"/><Relationship Id="rId19" Type="http://schemas.openxmlformats.org/officeDocument/2006/relationships/font" Target="fonts/PlusJakartaSans-regular.fntdata"/><Relationship Id="rId18" Type="http://schemas.openxmlformats.org/officeDocument/2006/relationships/font" Target="fonts/InterSemiBold-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f9957bc13c_0_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f9957bc13c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0016d40ae3_0_14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30016d40ae3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0016d40ae3_0_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0016d40ae3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f9957bc13c_0_1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f9957bc13c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8ab6cc2368_0_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28ab6cc2368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1700">
              <a:solidFill>
                <a:schemeClr val="dk1"/>
              </a:solidFill>
              <a:latin typeface="Halant"/>
              <a:ea typeface="Halant"/>
              <a:cs typeface="Halant"/>
              <a:sym typeface="Halant"/>
            </a:endParaRPr>
          </a:p>
        </p:txBody>
      </p:sp>
      <p:sp>
        <p:nvSpPr>
          <p:cNvPr id="100" name="Google Shape;100;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04" name="Google Shape;104;p25"/>
          <p:cNvSpPr txBox="1"/>
          <p:nvPr/>
        </p:nvSpPr>
        <p:spPr>
          <a:xfrm>
            <a:off x="469050" y="2365375"/>
            <a:ext cx="1839900" cy="919800"/>
          </a:xfrm>
          <a:prstGeom prst="rect">
            <a:avLst/>
          </a:prstGeom>
          <a:noFill/>
          <a:ln cap="flat" cmpd="sng" w="19050">
            <a:solidFill>
              <a:srgbClr val="6484F3"/>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Trustworthy claims are always backed by evidence.</a:t>
            </a:r>
            <a:endParaRPr sz="1300">
              <a:latin typeface="Inter"/>
              <a:ea typeface="Inter"/>
              <a:cs typeface="Inter"/>
              <a:sym typeface="Inter"/>
            </a:endParaRPr>
          </a:p>
        </p:txBody>
      </p:sp>
      <p:sp>
        <p:nvSpPr>
          <p:cNvPr id="105" name="Google Shape;105;p25"/>
          <p:cNvSpPr txBox="1"/>
          <p:nvPr/>
        </p:nvSpPr>
        <p:spPr>
          <a:xfrm>
            <a:off x="2764900" y="2365375"/>
            <a:ext cx="4538700" cy="9198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The first job of a scholar when encountering a claim should be to find the evidence to support it. Similarly, when scholars make claims, they must support it with evidence.</a:t>
            </a:r>
            <a:endParaRPr sz="1200">
              <a:latin typeface="Inter"/>
              <a:ea typeface="Inter"/>
              <a:cs typeface="Inter"/>
              <a:sym typeface="Inter"/>
            </a:endParaRPr>
          </a:p>
        </p:txBody>
      </p:sp>
      <p:pic>
        <p:nvPicPr>
          <p:cNvPr id="106" name="Google Shape;106;p25"/>
          <p:cNvPicPr preferRelativeResize="0"/>
          <p:nvPr/>
        </p:nvPicPr>
        <p:blipFill>
          <a:blip r:embed="rId5">
            <a:alphaModFix/>
          </a:blip>
          <a:stretch>
            <a:fillRect/>
          </a:stretch>
        </p:blipFill>
        <p:spPr>
          <a:xfrm>
            <a:off x="465825" y="1137964"/>
            <a:ext cx="1041725" cy="1041725"/>
          </a:xfrm>
          <a:prstGeom prst="rect">
            <a:avLst/>
          </a:prstGeom>
          <a:noFill/>
          <a:ln>
            <a:noFill/>
          </a:ln>
        </p:spPr>
      </p:pic>
      <p:graphicFrame>
        <p:nvGraphicFramePr>
          <p:cNvPr id="107" name="Google Shape;107;p25"/>
          <p:cNvGraphicFramePr/>
          <p:nvPr/>
        </p:nvGraphicFramePr>
        <p:xfrm>
          <a:off x="469050" y="3867763"/>
          <a:ext cx="3000000" cy="3000000"/>
        </p:xfrm>
        <a:graphic>
          <a:graphicData uri="http://schemas.openxmlformats.org/drawingml/2006/table">
            <a:tbl>
              <a:tblPr>
                <a:noFill/>
                <a:tableStyleId>{8A6AF1C8-2F26-44B1-8A04-78330AC9F10C}</a:tableStyleId>
              </a:tblPr>
              <a:tblGrid>
                <a:gridCol w="3417150"/>
                <a:gridCol w="3417150"/>
              </a:tblGrid>
              <a:tr h="430075">
                <a:tc gridSpan="2">
                  <a:txBody>
                    <a:bodyPr/>
                    <a:lstStyle/>
                    <a:p>
                      <a:pPr indent="0" lvl="0" marL="0" rtl="0" algn="ctr">
                        <a:spcBef>
                          <a:spcPts val="0"/>
                        </a:spcBef>
                        <a:spcAft>
                          <a:spcPts val="0"/>
                        </a:spcAft>
                        <a:buNone/>
                      </a:pPr>
                      <a:r>
                        <a:rPr lang="en" sz="1300">
                          <a:latin typeface="Inter"/>
                          <a:ea typeface="Inter"/>
                          <a:cs typeface="Inter"/>
                          <a:sym typeface="Inter"/>
                        </a:rPr>
                        <a:t>Not all evidence is created equal. We must corroborate it and assess its credibility.</a:t>
                      </a:r>
                      <a:endParaRPr sz="1300">
                        <a:latin typeface="Inter"/>
                        <a:ea typeface="Inter"/>
                        <a:cs typeface="Inter"/>
                        <a:sym typeface="Inter"/>
                      </a:endParaRPr>
                    </a:p>
                  </a:txBody>
                  <a:tcPr marT="109725" marB="109725" marR="109725" marL="109725"/>
                </a:tc>
                <a:tc hMerge="1"/>
              </a:tr>
              <a:tr h="325800">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Corroboration</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Assessing credibility</a:t>
                      </a:r>
                      <a:endParaRPr b="1">
                        <a:latin typeface="Inter"/>
                        <a:ea typeface="Inter"/>
                        <a:cs typeface="Inter"/>
                        <a:sym typeface="Inter"/>
                      </a:endParaRPr>
                    </a:p>
                  </a:txBody>
                  <a:tcPr marT="91425" marB="91425" marR="91425" marL="91425"/>
                </a:tc>
              </a:tr>
              <a:tr h="960800">
                <a:tc>
                  <a:txBody>
                    <a:bodyPr/>
                    <a:lstStyle/>
                    <a:p>
                      <a:pPr indent="-292100" lvl="0" marL="457200" rtl="0" algn="l">
                        <a:spcBef>
                          <a:spcPts val="0"/>
                        </a:spcBef>
                        <a:spcAft>
                          <a:spcPts val="0"/>
                        </a:spcAft>
                        <a:buSzPts val="1000"/>
                        <a:buFont typeface="Inter"/>
                        <a:buChar char="●"/>
                      </a:pPr>
                      <a:r>
                        <a:rPr lang="en" sz="1000">
                          <a:latin typeface="Inter"/>
                          <a:ea typeface="Inter"/>
                          <a:cs typeface="Inter"/>
                          <a:sym typeface="Inter"/>
                        </a:rPr>
                        <a:t>Is this evidence affirmed or challenged by other pieces of evidence?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does one piece of evidence help better interpret another piece of evidence?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similarities and differences are there between sources?</a:t>
                      </a:r>
                      <a:endParaRPr sz="1000">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Does the author have the credentials or experience to be trusted?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How can we know if the source is authentic?</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How have other experts or trusted individuals viewed this evidence?</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108" name="Google Shape;108;p25"/>
          <p:cNvSpPr/>
          <p:nvPr/>
        </p:nvSpPr>
        <p:spPr>
          <a:xfrm rot="-5400000">
            <a:off x="4045000" y="1106275"/>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9" name="Google Shape;109;p25"/>
          <p:cNvSpPr txBox="1"/>
          <p:nvPr/>
        </p:nvSpPr>
        <p:spPr>
          <a:xfrm>
            <a:off x="1797100" y="1138024"/>
            <a:ext cx="5506500" cy="1041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identifying the evidence related to a claim, assessing its validity, and corroborating it by comparing multiple sources' interpretations of events, developments, or processes.</a:t>
            </a:r>
            <a:endParaRPr>
              <a:solidFill>
                <a:srgbClr val="000000"/>
              </a:solidFill>
              <a:latin typeface="Plus Jakarta Sans"/>
              <a:ea typeface="Plus Jakarta Sans"/>
              <a:cs typeface="Plus Jakarta Sans"/>
              <a:sym typeface="Plus Jakarta Sans"/>
            </a:endParaRPr>
          </a:p>
        </p:txBody>
      </p:sp>
      <p:graphicFrame>
        <p:nvGraphicFramePr>
          <p:cNvPr id="110" name="Google Shape;110;p25"/>
          <p:cNvGraphicFramePr/>
          <p:nvPr/>
        </p:nvGraphicFramePr>
        <p:xfrm>
          <a:off x="417600" y="7098583"/>
          <a:ext cx="3000000" cy="3000000"/>
        </p:xfrm>
        <a:graphic>
          <a:graphicData uri="http://schemas.openxmlformats.org/drawingml/2006/table">
            <a:tbl>
              <a:tblPr>
                <a:noFill/>
                <a:tableStyleId>{8A6AF1C8-2F26-44B1-8A04-78330AC9F10C}</a:tableStyleId>
              </a:tblPr>
              <a:tblGrid>
                <a:gridCol w="3553725"/>
                <a:gridCol w="3383475"/>
              </a:tblGrid>
              <a:tr h="479675">
                <a:tc>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Write down a word or phrase that describes you well: _______________________. What evidence might people find to prove that description true?</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What happens when sources either don't use evidence or use weak evidence when making a historical claim? Why would that matter?</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11" name="Google Shape;111;p25"/>
          <p:cNvSpPr txBox="1"/>
          <p:nvPr/>
        </p:nvSpPr>
        <p:spPr>
          <a:xfrm>
            <a:off x="417600" y="65451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12" name="Google Shape;112;p25"/>
          <p:cNvSpPr txBox="1"/>
          <p:nvPr/>
        </p:nvSpPr>
        <p:spPr>
          <a:xfrm>
            <a:off x="2487150" y="6104413"/>
            <a:ext cx="4816200" cy="6810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evaluate evidence, we ensure that the history we study is described accurately, even if it challenges our own thinking.</a:t>
            </a:r>
            <a:endParaRPr sz="1200">
              <a:latin typeface="Plus Jakarta Sans"/>
              <a:ea typeface="Plus Jakarta Sans"/>
              <a:cs typeface="Plus Jakarta Sans"/>
              <a:sym typeface="Plus Jakarta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26"/>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118" name="Google Shape;118;p2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“Native Nations”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19" name="Google Shape;119;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20" name="Google Shape;120;p26"/>
          <p:cNvGraphicFramePr/>
          <p:nvPr/>
        </p:nvGraphicFramePr>
        <p:xfrm>
          <a:off x="469041" y="1171435"/>
          <a:ext cx="3000000" cy="3000000"/>
        </p:xfrm>
        <a:graphic>
          <a:graphicData uri="http://schemas.openxmlformats.org/drawingml/2006/table">
            <a:tbl>
              <a:tblPr>
                <a:noFill/>
                <a:tableStyleId>{4D3DF5A8-95CF-45BA-8DF3-690C7955D1CA}</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Kathleen Duval, </a:t>
                      </a:r>
                      <a:r>
                        <a:rPr i="1" lang="en" sz="1200">
                          <a:latin typeface="Halant"/>
                          <a:ea typeface="Halant"/>
                          <a:cs typeface="Halant"/>
                          <a:sym typeface="Halant"/>
                        </a:rPr>
                        <a:t>Native Nations: A Millennium in North America</a:t>
                      </a:r>
                      <a:r>
                        <a:rPr lang="en" sz="1200">
                          <a:latin typeface="Halant"/>
                          <a:ea typeface="Halant"/>
                          <a:cs typeface="Halant"/>
                          <a:sym typeface="Halant"/>
                        </a:rPr>
                        <a:t>, 2024.</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the very broadest terms, Native North Americans lived much like everyone else in the 1100s through 1500s. Most human beings kept their records orally, lived in kin groups, stayed close to home, shared buildings that had no heat or light except from fire and sunlight, and feared death from wounds and diseases that today would yield to modern medicine. Most people believed that the spiritual and physical worlds were not separate </a:t>
                      </a:r>
                      <a:r>
                        <a:rPr lang="en" sz="1200">
                          <a:solidFill>
                            <a:schemeClr val="dk1"/>
                          </a:solidFill>
                          <a:latin typeface="Inter"/>
                          <a:ea typeface="Inter"/>
                          <a:cs typeface="Inter"/>
                          <a:sym typeface="Inter"/>
                        </a:rPr>
                        <a:t>and</a:t>
                      </a:r>
                      <a:r>
                        <a:rPr lang="en" sz="1200">
                          <a:solidFill>
                            <a:schemeClr val="dk1"/>
                          </a:solidFill>
                          <a:latin typeface="Inter"/>
                          <a:ea typeface="Inter"/>
                          <a:cs typeface="Inter"/>
                          <a:sym typeface="Inter"/>
                        </a:rPr>
                        <a:t> that supernatural forces intervened in daily life, for good and for evil. Agriculture began in central Mexico and South America about ten thousand years ago, around the same time as Mesopotamia, and gradually spread throughout the Americas, as it did to the rest of the world. People built cities and established continent-wide trade networks to </a:t>
                      </a:r>
                      <a:r>
                        <a:rPr lang="en" sz="1200">
                          <a:solidFill>
                            <a:schemeClr val="dk1"/>
                          </a:solidFill>
                          <a:latin typeface="Inter"/>
                          <a:ea typeface="Inter"/>
                          <a:cs typeface="Inter"/>
                          <a:sym typeface="Inter"/>
                        </a:rPr>
                        <a:t>exchange</a:t>
                      </a:r>
                      <a:r>
                        <a:rPr lang="en" sz="1200">
                          <a:solidFill>
                            <a:schemeClr val="dk1"/>
                          </a:solidFill>
                          <a:latin typeface="Inter"/>
                          <a:ea typeface="Inter"/>
                          <a:cs typeface="Inter"/>
                          <a:sym typeface="Inter"/>
                        </a:rPr>
                        <a:t> food, textiles, pottery, art, jewelry, and raw materials. People everywhere saw the same stars and adapted to the same environmental changes as </a:t>
                      </a:r>
                      <a:r>
                        <a:rPr lang="en" sz="1200">
                          <a:solidFill>
                            <a:schemeClr val="dk1"/>
                          </a:solidFill>
                          <a:latin typeface="Inter"/>
                          <a:ea typeface="Inter"/>
                          <a:cs typeface="Inter"/>
                          <a:sym typeface="Inter"/>
                        </a:rPr>
                        <a:t>the</a:t>
                      </a:r>
                      <a:r>
                        <a:rPr lang="en" sz="1200">
                          <a:solidFill>
                            <a:schemeClr val="dk1"/>
                          </a:solidFill>
                          <a:latin typeface="Inter"/>
                          <a:ea typeface="Inter"/>
                          <a:cs typeface="Inter"/>
                          <a:sym typeface="Inter"/>
                        </a:rPr>
                        <a:t> planet warmed </a:t>
                      </a:r>
                      <a:r>
                        <a:rPr lang="en" sz="1200">
                          <a:solidFill>
                            <a:schemeClr val="dk1"/>
                          </a:solidFill>
                          <a:latin typeface="Inter"/>
                          <a:ea typeface="Inter"/>
                          <a:cs typeface="Inter"/>
                          <a:sym typeface="Inter"/>
                        </a:rPr>
                        <a:t>starting</a:t>
                      </a:r>
                      <a:r>
                        <a:rPr lang="en" sz="1200">
                          <a:solidFill>
                            <a:schemeClr val="dk1"/>
                          </a:solidFill>
                          <a:latin typeface="Inter"/>
                          <a:ea typeface="Inter"/>
                          <a:cs typeface="Inter"/>
                          <a:sym typeface="Inter"/>
                        </a:rPr>
                        <a:t> in the ninth century and cooled again four centuries later…</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While people in the Americas in this era were more like their contemporaries around the world than like us today, they were also highly diverse. They lived in thousands of independent polities [states] and spoke hundreds of languages. They didn’t think of themselves as one </a:t>
                      </a:r>
                      <a:r>
                        <a:rPr lang="en" sz="1200">
                          <a:solidFill>
                            <a:schemeClr val="dk1"/>
                          </a:solidFill>
                          <a:latin typeface="Inter"/>
                          <a:ea typeface="Inter"/>
                          <a:cs typeface="Inter"/>
                          <a:sym typeface="Inter"/>
                        </a:rPr>
                        <a:t>people</a:t>
                      </a:r>
                      <a:r>
                        <a:rPr lang="en" sz="1200">
                          <a:solidFill>
                            <a:schemeClr val="dk1"/>
                          </a:solidFill>
                          <a:latin typeface="Inter"/>
                          <a:ea typeface="Inter"/>
                          <a:cs typeface="Inter"/>
                          <a:sym typeface="Inter"/>
                        </a:rPr>
                        <a:t> or one race. Many were members of loosely affiliated nations or confederacies but also identified with smaller family groups or with one town or group of towns.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There were, of course, differences between North America and other parts of the world. People’s beliefs, traditions, and languages were their own, forged in common experience and particular to them… In some ways, they moved in parallel with the rest of the world, developing agriculture and building cities, while in others they diverged, creating relatively more egalitarian economies and politics than those of Europeans by the late 1400s.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sp>
        <p:nvSpPr>
          <p:cNvPr id="125" name="Google Shape;125;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126" name="Google Shape;126;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7" name="Google Shape;127;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8" name="Google Shape;128;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9" name="Google Shape;129;p27"/>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30" name="Google Shape;130;p27"/>
          <p:cNvSpPr txBox="1"/>
          <p:nvPr/>
        </p:nvSpPr>
        <p:spPr>
          <a:xfrm>
            <a:off x="1598575" y="1267300"/>
            <a:ext cx="5704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050">
                <a:solidFill>
                  <a:srgbClr val="444746"/>
                </a:solidFill>
                <a:highlight>
                  <a:srgbClr val="FFFFFF"/>
                </a:highlight>
                <a:latin typeface="Plus Jakarta Sans"/>
                <a:ea typeface="Plus Jakarta Sans"/>
                <a:cs typeface="Plus Jakarta Sans"/>
                <a:sym typeface="Plus Jakarta Sans"/>
              </a:rPr>
              <a:t> Identify a claim presented in a text.  Provide a quote that illustrates the claim, then write it in your own words. Next, find two additional quotes from the text that support the claim. </a:t>
            </a:r>
            <a:r>
              <a:rPr lang="en" sz="1050">
                <a:solidFill>
                  <a:srgbClr val="444746"/>
                </a:solidFill>
                <a:highlight>
                  <a:srgbClr val="FFFFFF"/>
                </a:highlight>
                <a:latin typeface="Plus Jakarta Sans"/>
                <a:ea typeface="Plus Jakarta Sans"/>
                <a:cs typeface="Plus Jakarta Sans"/>
                <a:sym typeface="Plus Jakarta Sans"/>
              </a:rPr>
              <a:t>Explain how the quote supports the claim.</a:t>
            </a:r>
            <a:r>
              <a:rPr lang="en" sz="1050">
                <a:solidFill>
                  <a:srgbClr val="444746"/>
                </a:solidFill>
                <a:highlight>
                  <a:srgbClr val="FFFFFF"/>
                </a:highlight>
                <a:latin typeface="Plus Jakarta Sans"/>
                <a:ea typeface="Plus Jakarta Sans"/>
                <a:cs typeface="Plus Jakarta Sans"/>
                <a:sym typeface="Plus Jakarta Sans"/>
              </a:rPr>
              <a:t> Then write one additional piece of evidence, not included by the author that could have been used to support the claim further. </a:t>
            </a:r>
            <a:endParaRPr sz="1200">
              <a:latin typeface="Plus Jakarta Sans"/>
              <a:ea typeface="Plus Jakarta Sans"/>
              <a:cs typeface="Plus Jakarta Sans"/>
              <a:sym typeface="Plus Jakarta Sans"/>
            </a:endParaRPr>
          </a:p>
        </p:txBody>
      </p:sp>
      <p:sp>
        <p:nvSpPr>
          <p:cNvPr id="131" name="Google Shape;131;p27"/>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32" name="Google Shape;132;p27"/>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133" name="Google Shape;133;p27"/>
          <p:cNvPicPr preferRelativeResize="0"/>
          <p:nvPr/>
        </p:nvPicPr>
        <p:blipFill>
          <a:blip r:embed="rId5">
            <a:alphaModFix/>
          </a:blip>
          <a:stretch>
            <a:fillRect/>
          </a:stretch>
        </p:blipFill>
        <p:spPr>
          <a:xfrm>
            <a:off x="469050" y="1166938"/>
            <a:ext cx="951300" cy="951300"/>
          </a:xfrm>
          <a:prstGeom prst="rect">
            <a:avLst/>
          </a:prstGeom>
          <a:noFill/>
          <a:ln>
            <a:noFill/>
          </a:ln>
        </p:spPr>
      </p:pic>
      <p:graphicFrame>
        <p:nvGraphicFramePr>
          <p:cNvPr id="134" name="Google Shape;134;p27"/>
          <p:cNvGraphicFramePr/>
          <p:nvPr/>
        </p:nvGraphicFramePr>
        <p:xfrm>
          <a:off x="469250" y="4116400"/>
          <a:ext cx="3000000" cy="3000000"/>
        </p:xfrm>
        <a:graphic>
          <a:graphicData uri="http://schemas.openxmlformats.org/drawingml/2006/table">
            <a:tbl>
              <a:tblPr>
                <a:noFill/>
                <a:tableStyleId>{8A6AF1C8-2F26-44B1-8A04-78330AC9F10C}</a:tableStyleId>
              </a:tblPr>
              <a:tblGrid>
                <a:gridCol w="3417150"/>
                <a:gridCol w="3417150"/>
              </a:tblGrid>
              <a:tr h="473275">
                <a:tc>
                  <a:txBody>
                    <a:bodyPr/>
                    <a:lstStyle/>
                    <a:p>
                      <a:pPr indent="0" lvl="0" marL="0" rtl="0" algn="ctr">
                        <a:spcBef>
                          <a:spcPts val="0"/>
                        </a:spcBef>
                        <a:spcAft>
                          <a:spcPts val="0"/>
                        </a:spcAft>
                        <a:buNone/>
                      </a:pPr>
                      <a:r>
                        <a:rPr lang="en"/>
                        <a:t>Quote 1 to Support Claim</a:t>
                      </a:r>
                      <a:endParaRPr/>
                    </a:p>
                  </a:txBody>
                  <a:tcPr marT="91425" marB="91425" marR="91425" marL="91425"/>
                </a:tc>
                <a:tc>
                  <a:txBody>
                    <a:bodyPr/>
                    <a:lstStyle/>
                    <a:p>
                      <a:pPr indent="0" lvl="0" marL="0" rtl="0" algn="ctr">
                        <a:spcBef>
                          <a:spcPts val="0"/>
                        </a:spcBef>
                        <a:spcAft>
                          <a:spcPts val="0"/>
                        </a:spcAft>
                        <a:buNone/>
                      </a:pPr>
                      <a:r>
                        <a:rPr lang="en"/>
                        <a:t>Quote 2 to Support Claim</a:t>
                      </a:r>
                      <a:endParaRPr/>
                    </a:p>
                  </a:txBody>
                  <a:tcPr marT="91425" marB="91425" marR="91425" marL="91425"/>
                </a:tc>
              </a:tr>
              <a:tr h="11036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35" name="Google Shape;135;p27"/>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6" name="Google Shape;136;p27"/>
          <p:cNvSpPr txBox="1"/>
          <p:nvPr/>
        </p:nvSpPr>
        <p:spPr>
          <a:xfrm>
            <a:off x="469050" y="6994175"/>
            <a:ext cx="6834300" cy="2280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 (Exemplar)</a:t>
            </a:r>
            <a:endParaRPr sz="1700">
              <a:solidFill>
                <a:schemeClr val="dk1"/>
              </a:solidFill>
              <a:latin typeface="Halant"/>
              <a:ea typeface="Halant"/>
              <a:cs typeface="Halant"/>
              <a:sym typeface="Halant"/>
            </a:endParaRPr>
          </a:p>
        </p:txBody>
      </p:sp>
      <p:sp>
        <p:nvSpPr>
          <p:cNvPr id="142" name="Google Shape;14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3" name="Google Shape;143;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4" name="Google Shape;14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5" name="Google Shape;145;p2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46" name="Google Shape;146;p28"/>
          <p:cNvSpPr txBox="1"/>
          <p:nvPr/>
        </p:nvSpPr>
        <p:spPr>
          <a:xfrm>
            <a:off x="469050" y="2365375"/>
            <a:ext cx="1839900" cy="919800"/>
          </a:xfrm>
          <a:prstGeom prst="rect">
            <a:avLst/>
          </a:prstGeom>
          <a:noFill/>
          <a:ln cap="flat" cmpd="sng" w="19050">
            <a:solidFill>
              <a:srgbClr val="6484F3"/>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Trustworthy claims are always backed by evidence.</a:t>
            </a:r>
            <a:endParaRPr sz="1300">
              <a:latin typeface="Inter"/>
              <a:ea typeface="Inter"/>
              <a:cs typeface="Inter"/>
              <a:sym typeface="Inter"/>
            </a:endParaRPr>
          </a:p>
        </p:txBody>
      </p:sp>
      <p:sp>
        <p:nvSpPr>
          <p:cNvPr id="147" name="Google Shape;147;p28"/>
          <p:cNvSpPr txBox="1"/>
          <p:nvPr/>
        </p:nvSpPr>
        <p:spPr>
          <a:xfrm>
            <a:off x="2764900" y="2365375"/>
            <a:ext cx="4538700" cy="9198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The first job of a scholar when encountering a claim should be to find the evidence to support it. Similarly, when scholars make claims, they must support it with evidence.</a:t>
            </a:r>
            <a:endParaRPr sz="1200">
              <a:latin typeface="Inter"/>
              <a:ea typeface="Inter"/>
              <a:cs typeface="Inter"/>
              <a:sym typeface="Inter"/>
            </a:endParaRPr>
          </a:p>
        </p:txBody>
      </p:sp>
      <p:pic>
        <p:nvPicPr>
          <p:cNvPr id="148" name="Google Shape;148;p28"/>
          <p:cNvPicPr preferRelativeResize="0"/>
          <p:nvPr/>
        </p:nvPicPr>
        <p:blipFill>
          <a:blip r:embed="rId5">
            <a:alphaModFix/>
          </a:blip>
          <a:stretch>
            <a:fillRect/>
          </a:stretch>
        </p:blipFill>
        <p:spPr>
          <a:xfrm>
            <a:off x="465825" y="1137964"/>
            <a:ext cx="1041725" cy="1041725"/>
          </a:xfrm>
          <a:prstGeom prst="rect">
            <a:avLst/>
          </a:prstGeom>
          <a:noFill/>
          <a:ln>
            <a:noFill/>
          </a:ln>
        </p:spPr>
      </p:pic>
      <p:graphicFrame>
        <p:nvGraphicFramePr>
          <p:cNvPr id="149" name="Google Shape;149;p28"/>
          <p:cNvGraphicFramePr/>
          <p:nvPr/>
        </p:nvGraphicFramePr>
        <p:xfrm>
          <a:off x="469050" y="3867763"/>
          <a:ext cx="3000000" cy="3000000"/>
        </p:xfrm>
        <a:graphic>
          <a:graphicData uri="http://schemas.openxmlformats.org/drawingml/2006/table">
            <a:tbl>
              <a:tblPr>
                <a:noFill/>
                <a:tableStyleId>{8A6AF1C8-2F26-44B1-8A04-78330AC9F10C}</a:tableStyleId>
              </a:tblPr>
              <a:tblGrid>
                <a:gridCol w="3417150"/>
                <a:gridCol w="3417150"/>
              </a:tblGrid>
              <a:tr h="430075">
                <a:tc gridSpan="2">
                  <a:txBody>
                    <a:bodyPr/>
                    <a:lstStyle/>
                    <a:p>
                      <a:pPr indent="0" lvl="0" marL="0" rtl="0" algn="ctr">
                        <a:spcBef>
                          <a:spcPts val="0"/>
                        </a:spcBef>
                        <a:spcAft>
                          <a:spcPts val="0"/>
                        </a:spcAft>
                        <a:buNone/>
                      </a:pPr>
                      <a:r>
                        <a:rPr lang="en" sz="1300">
                          <a:latin typeface="Inter"/>
                          <a:ea typeface="Inter"/>
                          <a:cs typeface="Inter"/>
                          <a:sym typeface="Inter"/>
                        </a:rPr>
                        <a:t>Not all evidence is created equal. We must corroborate it and assess its credibility.</a:t>
                      </a:r>
                      <a:endParaRPr sz="1300">
                        <a:latin typeface="Inter"/>
                        <a:ea typeface="Inter"/>
                        <a:cs typeface="Inter"/>
                        <a:sym typeface="Inter"/>
                      </a:endParaRPr>
                    </a:p>
                  </a:txBody>
                  <a:tcPr marT="109725" marB="109725" marR="109725" marL="109725"/>
                </a:tc>
                <a:tc hMerge="1"/>
              </a:tr>
              <a:tr h="325800">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Corroboration</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Assessing credibility</a:t>
                      </a:r>
                      <a:endParaRPr b="1">
                        <a:latin typeface="Inter"/>
                        <a:ea typeface="Inter"/>
                        <a:cs typeface="Inter"/>
                        <a:sym typeface="Inter"/>
                      </a:endParaRPr>
                    </a:p>
                  </a:txBody>
                  <a:tcPr marT="91425" marB="91425" marR="91425" marL="91425"/>
                </a:tc>
              </a:tr>
              <a:tr h="960800">
                <a:tc>
                  <a:txBody>
                    <a:bodyPr/>
                    <a:lstStyle/>
                    <a:p>
                      <a:pPr indent="-292100" lvl="0" marL="457200" rtl="0" algn="l">
                        <a:spcBef>
                          <a:spcPts val="0"/>
                        </a:spcBef>
                        <a:spcAft>
                          <a:spcPts val="0"/>
                        </a:spcAft>
                        <a:buSzPts val="1000"/>
                        <a:buFont typeface="Inter"/>
                        <a:buChar char="●"/>
                      </a:pPr>
                      <a:r>
                        <a:rPr lang="en" sz="1000">
                          <a:latin typeface="Inter"/>
                          <a:ea typeface="Inter"/>
                          <a:cs typeface="Inter"/>
                          <a:sym typeface="Inter"/>
                        </a:rPr>
                        <a:t>Is this evidence affirmed or challenged by other pieces of evidence?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does one piece of evidence help better interpret another piece of evidence?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similarities and differences are there between sources?</a:t>
                      </a:r>
                      <a:endParaRPr sz="1000">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Does the author have the credentials or experience to be trusted?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How can we know if the source is authentic?</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How have other experts or trusted individuals viewed this evidence?</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150" name="Google Shape;150;p28"/>
          <p:cNvSpPr/>
          <p:nvPr/>
        </p:nvSpPr>
        <p:spPr>
          <a:xfrm rot="-5400000">
            <a:off x="4045000" y="1106275"/>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1" name="Google Shape;151;p28"/>
          <p:cNvSpPr txBox="1"/>
          <p:nvPr/>
        </p:nvSpPr>
        <p:spPr>
          <a:xfrm>
            <a:off x="1797100" y="1138024"/>
            <a:ext cx="5506500" cy="1041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identifying the evidence related to a claim, assessing its validity, and corroborating it by comparing multiple sources' interpretations of events, developments, or processes.</a:t>
            </a:r>
            <a:endParaRPr>
              <a:solidFill>
                <a:srgbClr val="000000"/>
              </a:solidFill>
              <a:latin typeface="Plus Jakarta Sans"/>
              <a:ea typeface="Plus Jakarta Sans"/>
              <a:cs typeface="Plus Jakarta Sans"/>
              <a:sym typeface="Plus Jakarta Sans"/>
            </a:endParaRPr>
          </a:p>
        </p:txBody>
      </p:sp>
      <p:graphicFrame>
        <p:nvGraphicFramePr>
          <p:cNvPr id="152" name="Google Shape;152;p28"/>
          <p:cNvGraphicFramePr/>
          <p:nvPr/>
        </p:nvGraphicFramePr>
        <p:xfrm>
          <a:off x="417600" y="7098583"/>
          <a:ext cx="3000000" cy="3000000"/>
        </p:xfrm>
        <a:graphic>
          <a:graphicData uri="http://schemas.openxmlformats.org/drawingml/2006/table">
            <a:tbl>
              <a:tblPr>
                <a:noFill/>
                <a:tableStyleId>{8A6AF1C8-2F26-44B1-8A04-78330AC9F10C}</a:tableStyleId>
              </a:tblPr>
              <a:tblGrid>
                <a:gridCol w="3553725"/>
                <a:gridCol w="3383475"/>
              </a:tblGrid>
              <a:tr h="479675">
                <a:tc>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Write down a word or phrase that describes you well: </a:t>
                      </a:r>
                      <a:r>
                        <a:rPr b="1" lang="en" sz="1200" u="sng">
                          <a:solidFill>
                            <a:srgbClr val="E95C3D"/>
                          </a:solidFill>
                          <a:latin typeface="Inter"/>
                          <a:ea typeface="Inter"/>
                          <a:cs typeface="Inter"/>
                          <a:sym typeface="Inter"/>
                        </a:rPr>
                        <a:t>Kind</a:t>
                      </a:r>
                      <a:r>
                        <a:rPr lang="en" sz="1100">
                          <a:solidFill>
                            <a:schemeClr val="dk1"/>
                          </a:solidFill>
                          <a:latin typeface="Inter"/>
                          <a:ea typeface="Inter"/>
                          <a:cs typeface="Inter"/>
                          <a:sym typeface="Inter"/>
                        </a:rPr>
                        <a:t>. What evidence might people find to prove that description true?</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What happens when sources either don't use evidence or use weak evidence when making a historical claim? Why would that matter?</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292100" lvl="0" marL="457200" rtl="0" algn="l">
                        <a:spcBef>
                          <a:spcPts val="0"/>
                        </a:spcBef>
                        <a:spcAft>
                          <a:spcPts val="0"/>
                        </a:spcAft>
                        <a:buClr>
                          <a:srgbClr val="E95C3D"/>
                        </a:buClr>
                        <a:buSzPts val="1000"/>
                        <a:buFont typeface="Inter"/>
                        <a:buChar char="●"/>
                      </a:pPr>
                      <a:r>
                        <a:rPr b="1" lang="en" sz="1200">
                          <a:solidFill>
                            <a:srgbClr val="E95C3D"/>
                          </a:solidFill>
                          <a:latin typeface="Inter"/>
                          <a:ea typeface="Inter"/>
                          <a:cs typeface="Inter"/>
                          <a:sym typeface="Inter"/>
                        </a:rPr>
                        <a:t>I always share my lunch if someone asks or needs something to eat</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I get breakfast ready for my siblings in the morning to help my parents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I tell people things that I like about them </a:t>
                      </a:r>
                      <a:endParaRPr b="1" sz="12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claim becomes unreliable and harder to trust. The claim might be based on assumptions, personal biases, or misinformation rather than credible evidence. This matters because it can spread false narratives and increase skepticism toward other claims too.</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53" name="Google Shape;153;p28"/>
          <p:cNvSpPr txBox="1"/>
          <p:nvPr/>
        </p:nvSpPr>
        <p:spPr>
          <a:xfrm>
            <a:off x="417600" y="65451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54" name="Google Shape;154;p28"/>
          <p:cNvSpPr txBox="1"/>
          <p:nvPr/>
        </p:nvSpPr>
        <p:spPr>
          <a:xfrm>
            <a:off x="2487150" y="6104413"/>
            <a:ext cx="4816200" cy="6810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evaluate evidence, we ensure that the history we study is described accurately, even if it challenges our own thinking.</a:t>
            </a:r>
            <a:endParaRPr sz="1200">
              <a:latin typeface="Plus Jakarta Sans"/>
              <a:ea typeface="Plus Jakarta Sans"/>
              <a:cs typeface="Plus Jakarta Sans"/>
              <a:sym typeface="Plus Jakarta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sp>
        <p:nvSpPr>
          <p:cNvPr id="159" name="Google Shape;159;p2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 (Exemplar)</a:t>
            </a:r>
            <a:endParaRPr sz="2500">
              <a:solidFill>
                <a:schemeClr val="dk1"/>
              </a:solidFill>
              <a:latin typeface="Plus Jakarta Sans"/>
              <a:ea typeface="Plus Jakarta Sans"/>
              <a:cs typeface="Plus Jakarta Sans"/>
              <a:sym typeface="Plus Jakarta Sans"/>
            </a:endParaRPr>
          </a:p>
        </p:txBody>
      </p:sp>
      <p:sp>
        <p:nvSpPr>
          <p:cNvPr id="160" name="Google Shape;160;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1" name="Google Shape;161;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2" name="Google Shape;162;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3" name="Google Shape;163;p2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64" name="Google Shape;164;p29"/>
          <p:cNvSpPr txBox="1"/>
          <p:nvPr/>
        </p:nvSpPr>
        <p:spPr>
          <a:xfrm>
            <a:off x="1598575" y="1267300"/>
            <a:ext cx="5704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050">
                <a:solidFill>
                  <a:srgbClr val="444746"/>
                </a:solidFill>
                <a:highlight>
                  <a:srgbClr val="FFFFFF"/>
                </a:highlight>
                <a:latin typeface="Plus Jakarta Sans"/>
                <a:ea typeface="Plus Jakarta Sans"/>
                <a:cs typeface="Plus Jakarta Sans"/>
                <a:sym typeface="Plus Jakarta Sans"/>
              </a:rPr>
              <a:t> Identify a claim presented in a text.  Provide a quote that illustrates the claim, then write it in your own words. Next, find two additional quotes from the text that support the claim. </a:t>
            </a:r>
            <a:r>
              <a:rPr lang="en" sz="1050">
                <a:solidFill>
                  <a:srgbClr val="444746"/>
                </a:solidFill>
                <a:highlight>
                  <a:srgbClr val="FFFFFF"/>
                </a:highlight>
                <a:latin typeface="Plus Jakarta Sans"/>
                <a:ea typeface="Plus Jakarta Sans"/>
                <a:cs typeface="Plus Jakarta Sans"/>
                <a:sym typeface="Plus Jakarta Sans"/>
              </a:rPr>
              <a:t>Explain how the quote supports the claim.</a:t>
            </a:r>
            <a:r>
              <a:rPr lang="en" sz="1050">
                <a:solidFill>
                  <a:srgbClr val="444746"/>
                </a:solidFill>
                <a:highlight>
                  <a:srgbClr val="FFFFFF"/>
                </a:highlight>
                <a:latin typeface="Plus Jakarta Sans"/>
                <a:ea typeface="Plus Jakarta Sans"/>
                <a:cs typeface="Plus Jakarta Sans"/>
                <a:sym typeface="Plus Jakarta Sans"/>
              </a:rPr>
              <a:t> Then write one additional piece of evidence, not included by the author that could have been used to support the claim further. </a:t>
            </a:r>
            <a:endParaRPr sz="1200">
              <a:latin typeface="Plus Jakarta Sans"/>
              <a:ea typeface="Plus Jakarta Sans"/>
              <a:cs typeface="Plus Jakarta Sans"/>
              <a:sym typeface="Plus Jakarta Sans"/>
            </a:endParaRPr>
          </a:p>
        </p:txBody>
      </p:sp>
      <p:sp>
        <p:nvSpPr>
          <p:cNvPr id="165" name="Google Shape;165;p29"/>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Native Nations</a:t>
            </a:r>
            <a:endParaRPr b="1" sz="1200">
              <a:solidFill>
                <a:srgbClr val="E95C3D"/>
              </a:solidFill>
              <a:latin typeface="Inter"/>
              <a:ea typeface="Inter"/>
              <a:cs typeface="Inter"/>
              <a:sym typeface="Inter"/>
            </a:endParaRPr>
          </a:p>
        </p:txBody>
      </p:sp>
      <p:sp>
        <p:nvSpPr>
          <p:cNvPr id="166" name="Google Shape;166;p29"/>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Native North American societies during the 1100s through the 1500s were highly diverse and complex in their social structures, cultural practices and ways of life.</a:t>
            </a:r>
            <a:endParaRPr sz="1300">
              <a:latin typeface="Inter"/>
              <a:ea typeface="Inter"/>
              <a:cs typeface="Inter"/>
              <a:sym typeface="Inter"/>
            </a:endParaRPr>
          </a:p>
        </p:txBody>
      </p:sp>
      <p:pic>
        <p:nvPicPr>
          <p:cNvPr id="167" name="Google Shape;167;p29"/>
          <p:cNvPicPr preferRelativeResize="0"/>
          <p:nvPr/>
        </p:nvPicPr>
        <p:blipFill>
          <a:blip r:embed="rId5">
            <a:alphaModFix/>
          </a:blip>
          <a:stretch>
            <a:fillRect/>
          </a:stretch>
        </p:blipFill>
        <p:spPr>
          <a:xfrm>
            <a:off x="469050" y="1166938"/>
            <a:ext cx="951300" cy="951300"/>
          </a:xfrm>
          <a:prstGeom prst="rect">
            <a:avLst/>
          </a:prstGeom>
          <a:noFill/>
          <a:ln>
            <a:noFill/>
          </a:ln>
        </p:spPr>
      </p:pic>
      <p:graphicFrame>
        <p:nvGraphicFramePr>
          <p:cNvPr id="168" name="Google Shape;168;p29"/>
          <p:cNvGraphicFramePr/>
          <p:nvPr/>
        </p:nvGraphicFramePr>
        <p:xfrm>
          <a:off x="469250" y="4116400"/>
          <a:ext cx="3000000" cy="3000000"/>
        </p:xfrm>
        <a:graphic>
          <a:graphicData uri="http://schemas.openxmlformats.org/drawingml/2006/table">
            <a:tbl>
              <a:tblPr>
                <a:noFill/>
                <a:tableStyleId>{8A6AF1C8-2F26-44B1-8A04-78330AC9F10C}</a:tableStyleId>
              </a:tblPr>
              <a:tblGrid>
                <a:gridCol w="3417150"/>
                <a:gridCol w="3417150"/>
              </a:tblGrid>
              <a:tr h="473275">
                <a:tc>
                  <a:txBody>
                    <a:bodyPr/>
                    <a:lstStyle/>
                    <a:p>
                      <a:pPr indent="0" lvl="0" marL="0" rtl="0" algn="ctr">
                        <a:spcBef>
                          <a:spcPts val="0"/>
                        </a:spcBef>
                        <a:spcAft>
                          <a:spcPts val="0"/>
                        </a:spcAft>
                        <a:buNone/>
                      </a:pPr>
                      <a:r>
                        <a:rPr lang="en"/>
                        <a:t>Quote 1 to Support Claim</a:t>
                      </a:r>
                      <a:endParaRPr/>
                    </a:p>
                  </a:txBody>
                  <a:tcPr marT="91425" marB="91425" marR="91425" marL="91425"/>
                </a:tc>
                <a:tc>
                  <a:txBody>
                    <a:bodyPr/>
                    <a:lstStyle/>
                    <a:p>
                      <a:pPr indent="0" lvl="0" marL="0" rtl="0" algn="ctr">
                        <a:spcBef>
                          <a:spcPts val="0"/>
                        </a:spcBef>
                        <a:spcAft>
                          <a:spcPts val="0"/>
                        </a:spcAft>
                        <a:buNone/>
                      </a:pPr>
                      <a:r>
                        <a:rPr lang="en"/>
                        <a:t>Quote 2 to Support Claim</a:t>
                      </a:r>
                      <a:endParaRPr/>
                    </a:p>
                  </a:txBody>
                  <a:tcPr marT="91425" marB="91425" marR="91425" marL="91425"/>
                </a:tc>
              </a:tr>
              <a:tr h="1103600">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“They lived in thousands of independent polities [states] and spoke hundreds of languages”</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“People’s beliefs, traditions, and languages were their own, forged in common experience and particular to them…”</a:t>
                      </a: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This quote demonstrates the immense diversity among Indigenous societies by describe the number of different groups and languages.</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This quote reinforces the idea of diversity by explaining that their unique experiences served to develop aspects of their culture.</a:t>
                      </a:r>
                      <a:endParaRPr>
                        <a:latin typeface="Inter"/>
                        <a:ea typeface="Inter"/>
                        <a:cs typeface="Inter"/>
                        <a:sym typeface="Inter"/>
                      </a:endParaRPr>
                    </a:p>
                  </a:txBody>
                  <a:tcPr marT="91425" marB="91425" marR="91425" marL="91425"/>
                </a:tc>
              </a:tr>
            </a:tbl>
          </a:graphicData>
        </a:graphic>
      </p:graphicFrame>
      <p:sp>
        <p:nvSpPr>
          <p:cNvPr id="169" name="Google Shape;169;p29"/>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0" name="Google Shape;170;p29"/>
          <p:cNvSpPr txBox="1"/>
          <p:nvPr/>
        </p:nvSpPr>
        <p:spPr>
          <a:xfrm>
            <a:off x="469050" y="6994175"/>
            <a:ext cx="6834300" cy="2280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author could have included specific examples of tribes, such as the Iroquois or the Pueblo. The author could have described specific aspects of their cultures such as being matrilineal or economic practices to demonstrate both similarities and differences.</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